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tableStyles" Target="tableStyle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4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8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9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7CE69-B68D-482D-9E30-727CC03C6B5D}" type="datetimeFigureOut">
              <a:rPr lang="en-US" smtClean="0"/>
              <a:t>20-Sep-16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F31C3-390B-48DD-8014-57E625709DAE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ectangle 3"/>
          <p:cNvSpPr/>
          <p:nvPr/>
        </p:nvSpPr>
        <p:spPr>
          <a:xfrm>
            <a:off x="1219200" y="914400"/>
            <a:ext cx="6705600" cy="1691641"/>
          </a:xfrm>
          <a:prstGeom prst="rect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p>
            <a:pPr algn="ctr"/>
            <a:r>
              <a:rPr b="1" dirty="0" sz="5400" lang="en-US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</a:rPr>
              <a:t>DEPARTMENT OF MATHEMATICS</a:t>
            </a:r>
            <a:endParaRPr b="1" cap="none" dirty="0" sz="5400" lang="en-US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algn="tl" blurRad="50800" rotWithShape="0">
                  <a:srgbClr val="000000"/>
                </a:outerShdw>
              </a:effectLst>
            </a:endParaRPr>
          </a:p>
        </p:txBody>
      </p:sp>
      <p:sp>
        <p:nvSpPr>
          <p:cNvPr id="1048585" name="TextBox 4"/>
          <p:cNvSpPr txBox="1"/>
          <p:nvPr/>
        </p:nvSpPr>
        <p:spPr>
          <a:xfrm>
            <a:off x="1447800" y="3657600"/>
            <a:ext cx="6400800" cy="1158240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600" lang="en-US" smtClean="0"/>
              <a:t>SSGSJ GOVERNMENT COLLEGE PAONTA SAHIB</a:t>
            </a:r>
            <a:endParaRPr b="1" dirty="0" sz="360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extBox 1"/>
          <p:cNvSpPr txBox="1"/>
          <p:nvPr/>
        </p:nvSpPr>
        <p:spPr>
          <a:xfrm>
            <a:off x="1371600" y="1600200"/>
            <a:ext cx="6850380" cy="624840"/>
          </a:xfrm>
          <a:prstGeom prst="rect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wrap="none">
            <a:spAutoFit/>
          </a:bodyPr>
          <a:p>
            <a:r>
              <a:rPr b="1" dirty="0" sz="3600" lang="en-US" smtClean="0"/>
              <a:t>COURSE NAME : REAL ANALYSIS</a:t>
            </a:r>
            <a:endParaRPr b="1" dirty="0" sz="3600" lang="en-US"/>
          </a:p>
        </p:txBody>
      </p:sp>
      <p:sp>
        <p:nvSpPr>
          <p:cNvPr id="1048587" name="TextBox 2"/>
          <p:cNvSpPr txBox="1"/>
          <p:nvPr/>
        </p:nvSpPr>
        <p:spPr>
          <a:xfrm>
            <a:off x="2209800" y="3581400"/>
            <a:ext cx="4869180" cy="624840"/>
          </a:xfrm>
          <a:prstGeom prst="rect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wrap="none">
            <a:spAutoFit/>
          </a:bodyPr>
          <a:p>
            <a:r>
              <a:rPr b="1" dirty="0" sz="3600" lang="en-US" smtClean="0"/>
              <a:t>COURSE CODE : 201TH</a:t>
            </a:r>
            <a:endParaRPr b="1" dirty="0" sz="360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2209800" y="533400"/>
            <a:ext cx="4572000" cy="99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p>
            <a:r>
              <a:rPr b="1" dirty="0" lang="en-US" smtClean="0"/>
              <a:t>CONTENTS</a:t>
            </a:r>
            <a:endParaRPr b="1" dirty="0" lang="en-US"/>
          </a:p>
        </p:txBody>
      </p:sp>
      <p:sp>
        <p:nvSpPr>
          <p:cNvPr id="1048593" name="TextBox 2"/>
          <p:cNvSpPr txBox="1"/>
          <p:nvPr/>
        </p:nvSpPr>
        <p:spPr>
          <a:xfrm>
            <a:off x="990600" y="2438400"/>
            <a:ext cx="7162800" cy="3025140"/>
          </a:xfrm>
          <a:prstGeom prst="rect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 INFINITE SERES – </a:t>
            </a:r>
            <a:r>
              <a:rPr b="1" dirty="0" sz="2800" lang="en-US" smtClean="0"/>
              <a:t>Definition And Partial Sums </a:t>
            </a:r>
            <a:endParaRPr b="1" dirty="0" sz="2800" lang="en-US" smtClean="0"/>
          </a:p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BEHAVIOUR OF INFINITE SERIES</a:t>
            </a:r>
          </a:p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CAUCHY’S </a:t>
            </a:r>
            <a:r>
              <a:rPr b="1" dirty="0" sz="2800" lang="en-US" smtClean="0"/>
              <a:t>GENERAL PRINCIPLE (CAUCHY’S </a:t>
            </a:r>
            <a:r>
              <a:rPr b="1" dirty="0" sz="2800" lang="en-US" smtClean="0"/>
              <a:t>  CRITERION</a:t>
            </a:r>
            <a:r>
              <a:rPr b="1" dirty="0" sz="2800" lang="en-US" smtClean="0"/>
              <a:t>) OF CONVERGENCE</a:t>
            </a:r>
          </a:p>
          <a:p>
            <a:pPr>
              <a:buFont typeface="Arial" pitchFamily="34" charset="0"/>
              <a:buChar char="•"/>
            </a:pPr>
            <a:r>
              <a:rPr b="1" dirty="0" sz="2800" lang="en-US" smtClean="0"/>
              <a:t>PROBLEM BASED ON INFITE SERIES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extBox 1"/>
          <p:cNvSpPr txBox="1"/>
          <p:nvPr/>
        </p:nvSpPr>
        <p:spPr>
          <a:xfrm>
            <a:off x="2743200" y="533400"/>
            <a:ext cx="3218180" cy="574040"/>
          </a:xfrm>
          <a:prstGeom prst="rect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wrap="none">
            <a:spAutoFit/>
          </a:bodyPr>
          <a:p>
            <a:r>
              <a:rPr b="1" dirty="0" sz="3200" lang="en-US" smtClean="0"/>
              <a:t>INFINITE SERIES </a:t>
            </a:r>
            <a:endParaRPr b="1" dirty="0" sz="3200" lang="en-US"/>
          </a:p>
        </p:txBody>
      </p:sp>
      <p:sp>
        <p:nvSpPr>
          <p:cNvPr id="1048595" name="TextBox 2"/>
          <p:cNvSpPr txBox="1"/>
          <p:nvPr/>
        </p:nvSpPr>
        <p:spPr>
          <a:xfrm>
            <a:off x="504190" y="1336039"/>
            <a:ext cx="7696200" cy="52984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DEFINITION –</a:t>
            </a:r>
            <a:r>
              <a:rPr b="1" dirty="0" sz="2800" lang="en-US" smtClean="0"/>
              <a:t> </a:t>
            </a:r>
          </a:p>
          <a:p>
            <a:r>
              <a:rPr b="1" dirty="0" sz="2800" lang="en-US"/>
              <a:t> </a:t>
            </a:r>
            <a:r>
              <a:rPr b="1" dirty="0" sz="2800" lang="en-US" smtClean="0"/>
              <a:t>      </a:t>
            </a:r>
            <a:r>
              <a:rPr dirty="0" sz="2800" lang="en-US" smtClean="0"/>
              <a:t>Let {a</a:t>
            </a:r>
            <a:r>
              <a:rPr baseline="-25000" dirty="0" sz="2800" lang="en-US" smtClean="0"/>
              <a:t>n</a:t>
            </a:r>
            <a:r>
              <a:rPr dirty="0" sz="2800" lang="en-US" smtClean="0"/>
              <a:t>} be a sequence of real numbers. Then the expression </a:t>
            </a:r>
            <a:r>
              <a:rPr dirty="0" sz="2800" i="1" lang="en-US" smtClean="0">
                <a:latin typeface="Century Schoolbook" pitchFamily="18" charset="0"/>
              </a:rPr>
              <a:t>a</a:t>
            </a:r>
            <a:r>
              <a:rPr baseline="-25000" dirty="0" sz="2800" i="1" lang="en-US" smtClean="0">
                <a:latin typeface="Century Schoolbook" pitchFamily="18" charset="0"/>
              </a:rPr>
              <a:t>1</a:t>
            </a:r>
            <a:r>
              <a:rPr dirty="0" sz="2800" i="1" lang="en-US" smtClean="0">
                <a:latin typeface="Century Schoolbook" pitchFamily="18" charset="0"/>
              </a:rPr>
              <a:t>+a</a:t>
            </a:r>
            <a:r>
              <a:rPr baseline="-25000" dirty="0" sz="2800" i="1" lang="en-US" smtClean="0">
                <a:latin typeface="Century Schoolbook" pitchFamily="18" charset="0"/>
              </a:rPr>
              <a:t>2</a:t>
            </a:r>
            <a:r>
              <a:rPr dirty="0" sz="2800" i="1" lang="en-US" smtClean="0">
                <a:latin typeface="Century Schoolbook" pitchFamily="18" charset="0"/>
              </a:rPr>
              <a:t>+a</a:t>
            </a:r>
            <a:r>
              <a:rPr baseline="-25000" dirty="0" sz="2800" i="1" lang="en-US" smtClean="0">
                <a:latin typeface="Century Schoolbook" pitchFamily="18" charset="0"/>
              </a:rPr>
              <a:t>3</a:t>
            </a:r>
            <a:r>
              <a:rPr dirty="0" sz="2800" i="1" lang="en-US" smtClean="0">
                <a:latin typeface="Century Schoolbook" pitchFamily="18" charset="0"/>
              </a:rPr>
              <a:t>+… </a:t>
            </a:r>
            <a:r>
              <a:rPr dirty="0" sz="2800" lang="en-US" smtClean="0"/>
              <a:t>is called an infinite series and is denoted by            or by </a:t>
            </a:r>
            <a:r>
              <a:rPr dirty="0" sz="2800" lang="el-GR" smtClean="0"/>
              <a:t>∑</a:t>
            </a:r>
            <a:r>
              <a:rPr dirty="0" sz="2800" lang="en-US" smtClean="0"/>
              <a:t> a</a:t>
            </a:r>
            <a:r>
              <a:rPr baseline="-25000" dirty="0" sz="2800" lang="en-US" smtClean="0"/>
              <a:t>n</a:t>
            </a:r>
            <a:r>
              <a:rPr dirty="0" sz="2800" lang="en-US" smtClean="0"/>
              <a:t> is called </a:t>
            </a:r>
            <a:r>
              <a:rPr dirty="0" sz="2800" lang="en-US" smtClean="0"/>
              <a:t>th</a:t>
            </a:r>
            <a:r>
              <a:rPr dirty="0" sz="2800" lang="en-US" smtClean="0"/>
              <a:t>e</a:t>
            </a:r>
            <a:r>
              <a:rPr dirty="0" sz="2800" lang="en-US" smtClean="0"/>
              <a:t> </a:t>
            </a:r>
            <a:r>
              <a:rPr dirty="0" sz="2800" lang="en-US" smtClean="0"/>
              <a:t>n</a:t>
            </a:r>
            <a:r>
              <a:rPr dirty="0" sz="2800" lang="en-US" smtClean="0"/>
              <a:t>t</a:t>
            </a:r>
            <a:r>
              <a:rPr dirty="0" sz="2800" lang="en-US" smtClean="0"/>
              <a:t>h</a:t>
            </a:r>
            <a:r>
              <a:rPr dirty="0" sz="2800" lang="en-US" smtClean="0"/>
              <a:t> </a:t>
            </a:r>
            <a:r>
              <a:rPr dirty="0" sz="2800" lang="en-US" smtClean="0"/>
              <a:t>term of the series .</a:t>
            </a:r>
            <a:endParaRPr altLang="en-US" lang="zh-CN"/>
          </a:p>
          <a:p>
            <a:endParaRPr dirty="0" sz="1600" lang="en-US"/>
          </a:p>
          <a:p>
            <a:r>
              <a:rPr b="1" dirty="0" sz="2800" lang="en-US" u="sng" smtClean="0"/>
              <a:t>Partial Sums </a:t>
            </a:r>
            <a:r>
              <a:rPr b="1" dirty="0" sz="2800" lang="en-US" smtClean="0"/>
              <a:t>:  </a:t>
            </a:r>
            <a:r>
              <a:rPr dirty="0" sz="2800" lang="en-US" smtClean="0"/>
              <a:t>We define </a:t>
            </a:r>
          </a:p>
          <a:p>
            <a:r>
              <a:rPr b="1" dirty="0" sz="2800" lang="en-US"/>
              <a:t> </a:t>
            </a:r>
            <a:r>
              <a:rPr b="1" dirty="0" sz="2800" lang="en-US" smtClean="0"/>
              <a:t>       </a:t>
            </a:r>
            <a:r>
              <a:rPr dirty="0" sz="2800" lang="en-US" smtClean="0"/>
              <a:t>s</a:t>
            </a:r>
            <a:r>
              <a:rPr baseline="-25000" dirty="0" sz="2800" lang="en-US" smtClean="0"/>
              <a:t>1</a:t>
            </a:r>
            <a:r>
              <a:rPr dirty="0" sz="2800" lang="en-US" smtClean="0"/>
              <a:t> = a</a:t>
            </a:r>
            <a:r>
              <a:rPr baseline="-25000" dirty="0" sz="2800" lang="en-US" smtClean="0"/>
              <a:t>1</a:t>
            </a:r>
            <a:r>
              <a:rPr dirty="0" sz="2800" lang="en-US" smtClean="0"/>
              <a:t>  ,  s</a:t>
            </a:r>
            <a:r>
              <a:rPr baseline="-25000" dirty="0" sz="2800" lang="en-US" smtClean="0"/>
              <a:t>2</a:t>
            </a:r>
            <a:r>
              <a:rPr dirty="0" sz="2800" lang="en-US" smtClean="0"/>
              <a:t> = a</a:t>
            </a:r>
            <a:r>
              <a:rPr baseline="-25000" dirty="0" sz="2800" lang="en-US"/>
              <a:t> 1</a:t>
            </a:r>
            <a:r>
              <a:rPr dirty="0" sz="2800" lang="en-US" smtClean="0"/>
              <a:t>+ a</a:t>
            </a:r>
            <a:r>
              <a:rPr baseline="-25000" dirty="0" sz="2800" lang="en-US"/>
              <a:t>2</a:t>
            </a:r>
            <a:r>
              <a:rPr dirty="0" sz="2800" lang="en-US" smtClean="0"/>
              <a:t>  ,  s</a:t>
            </a:r>
            <a:r>
              <a:rPr baseline="-25000" dirty="0" sz="2800" lang="en-US" smtClean="0"/>
              <a:t>3</a:t>
            </a:r>
            <a:r>
              <a:rPr dirty="0" sz="2800" lang="en-US" smtClean="0"/>
              <a:t> = a</a:t>
            </a:r>
            <a:r>
              <a:rPr baseline="-25000" dirty="0" sz="2800" lang="en-US" smtClean="0"/>
              <a:t>1</a:t>
            </a:r>
            <a:r>
              <a:rPr dirty="0" sz="2800" lang="en-US" smtClean="0"/>
              <a:t> + a</a:t>
            </a:r>
            <a:r>
              <a:rPr baseline="-25000" dirty="0" sz="2800" lang="en-US" smtClean="0"/>
              <a:t>2</a:t>
            </a:r>
            <a:r>
              <a:rPr dirty="0" sz="2800" lang="en-US" smtClean="0"/>
              <a:t> + a</a:t>
            </a:r>
            <a:r>
              <a:rPr baseline="-25000" dirty="0" sz="2800" lang="en-US" smtClean="0"/>
              <a:t>3</a:t>
            </a:r>
            <a:endParaRPr dirty="0" sz="2800" lang="en-US" smtClean="0"/>
          </a:p>
          <a:p>
            <a:r>
              <a:rPr dirty="0" sz="2800" lang="en-US" smtClean="0"/>
              <a:t>Then</a:t>
            </a:r>
            <a:r>
              <a:rPr b="1" dirty="0" sz="2800" lang="en-US" smtClean="0"/>
              <a:t> </a:t>
            </a:r>
            <a:r>
              <a:rPr dirty="0" sz="2800" lang="en-US" smtClean="0"/>
              <a:t>, 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= a</a:t>
            </a:r>
            <a:r>
              <a:rPr baseline="-25000" dirty="0" sz="2800" lang="en-US" smtClean="0"/>
              <a:t>1</a:t>
            </a:r>
            <a:r>
              <a:rPr dirty="0" sz="2800" lang="en-US" smtClean="0"/>
              <a:t> + a</a:t>
            </a:r>
            <a:r>
              <a:rPr baseline="-25000" dirty="0" sz="2800" lang="en-US" smtClean="0"/>
              <a:t>2</a:t>
            </a:r>
            <a:r>
              <a:rPr dirty="0" sz="2800" lang="en-US" smtClean="0"/>
              <a:t> + a</a:t>
            </a:r>
            <a:r>
              <a:rPr baseline="-25000" dirty="0" sz="2800" lang="en-US" smtClean="0"/>
              <a:t>3</a:t>
            </a:r>
            <a:r>
              <a:rPr dirty="0" sz="2800" lang="en-US" smtClean="0"/>
              <a:t> +…. =          . </a:t>
            </a:r>
          </a:p>
          <a:p>
            <a:endParaRPr b="1" dirty="0" lang="en-US" smtClean="0"/>
          </a:p>
          <a:p>
            <a:r>
              <a:rPr dirty="0" sz="2800" lang="en-US" smtClean="0"/>
              <a:t> These </a:t>
            </a:r>
            <a:r>
              <a:rPr dirty="0" sz="2800" lang="en-US" err="1" smtClean="0"/>
              <a:t>s’s</a:t>
            </a:r>
            <a:r>
              <a:rPr dirty="0" sz="2800" lang="en-US" smtClean="0"/>
              <a:t> are called the </a:t>
            </a:r>
            <a:r>
              <a:rPr b="1" dirty="0" sz="2800" lang="en-US" smtClean="0"/>
              <a:t>partial sums </a:t>
            </a:r>
            <a:r>
              <a:rPr dirty="0" sz="2800" lang="en-US" smtClean="0"/>
              <a:t>of the series.</a:t>
            </a:r>
            <a:endParaRPr b="1" dirty="0" sz="2800" lang="en-US"/>
          </a:p>
        </p:txBody>
      </p:sp>
      <p:sp>
        <p:nvSpPr>
          <p:cNvPr id="10485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2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4017" y="2732722"/>
            <a:ext cx="762000" cy="762000"/>
          </a:xfrm>
          <a:prstGeom prst="rect"/>
          <a:noFill/>
        </p:spPr>
      </p:pic>
      <p:sp>
        <p:nvSpPr>
          <p:cNvPr id="1048597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8" name="Rectangle 5"/>
          <p:cNvSpPr>
            <a:spLocks noChangeArrowheads="1"/>
          </p:cNvSpPr>
          <p:nvPr/>
        </p:nvSpPr>
        <p:spPr bwMode="auto">
          <a:xfrm>
            <a:off x="0" y="-40703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3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40322" y="4889400"/>
            <a:ext cx="583696" cy="729621"/>
          </a:xfrm>
          <a:prstGeom prst="rect"/>
          <a:noFill/>
        </p:spPr>
      </p:pic>
      <p:sp>
        <p:nvSpPr>
          <p:cNvPr id="1048599" name="Rectangle 6"/>
          <p:cNvSpPr>
            <a:spLocks noChangeArrowheads="1"/>
          </p:cNvSpPr>
          <p:nvPr/>
        </p:nvSpPr>
        <p:spPr bwMode="auto">
          <a:xfrm>
            <a:off x="152400" y="1107439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Box 1"/>
          <p:cNvSpPr txBox="1"/>
          <p:nvPr/>
        </p:nvSpPr>
        <p:spPr>
          <a:xfrm>
            <a:off x="1066800" y="685800"/>
            <a:ext cx="6705600" cy="1056640"/>
          </a:xfrm>
          <a:prstGeom prst="rect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200" lang="en-US" smtClean="0"/>
              <a:t>BEHAVIOUR OF AN INFITNITE SERIES  </a:t>
            </a:r>
            <a:endParaRPr b="1" dirty="0" sz="3200" lang="en-US"/>
          </a:p>
        </p:txBody>
      </p:sp>
      <p:sp>
        <p:nvSpPr>
          <p:cNvPr id="1048601" name="TextBox 2"/>
          <p:cNvSpPr txBox="1"/>
          <p:nvPr/>
        </p:nvSpPr>
        <p:spPr>
          <a:xfrm>
            <a:off x="647699" y="1905000"/>
            <a:ext cx="7848600" cy="42697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smtClean="0"/>
              <a:t>(</a:t>
            </a:r>
            <a:r>
              <a:rPr b="1" dirty="0" sz="2800" lang="en-US" err="1" smtClean="0"/>
              <a:t>i</a:t>
            </a:r>
            <a:r>
              <a:rPr b="1" dirty="0" sz="2800" lang="en-US" smtClean="0"/>
              <a:t>) Convergent Series : </a:t>
            </a:r>
            <a:r>
              <a:rPr dirty="0" sz="2800" lang="en-US" smtClean="0"/>
              <a:t>The series is said to converge if the sequence {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} of its partial sums converges to s and s is called the sum of the convergent infinite series          . We write        </a:t>
            </a:r>
            <a:r>
              <a:rPr dirty="0" sz="2800" lang="en-US" smtClean="0"/>
              <a:t>=</a:t>
            </a:r>
            <a:r>
              <a:rPr dirty="0" sz="2800" lang="en-US" smtClean="0"/>
              <a:t> </a:t>
            </a:r>
            <a:r>
              <a:rPr dirty="0" sz="2800" lang="en-US" smtClean="0"/>
              <a:t>s</a:t>
            </a:r>
            <a:endParaRPr altLang="en-US" lang="zh-CN"/>
          </a:p>
          <a:p>
            <a:endParaRPr dirty="0" sz="2800" lang="en-US" smtClean="0"/>
          </a:p>
          <a:p>
            <a:r>
              <a:rPr b="1" dirty="0" sz="2800" lang="en-US" smtClean="0"/>
              <a:t>(ii) Divergent Series</a:t>
            </a:r>
            <a:r>
              <a:rPr dirty="0" sz="2800" lang="en-US" smtClean="0"/>
              <a:t> : The series is said to diverge to ∞ if the sequence {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} diverges to ∞. We write </a:t>
            </a:r>
          </a:p>
          <a:p>
            <a:endParaRPr dirty="0" sz="1400" lang="en-US"/>
          </a:p>
          <a:p>
            <a:r>
              <a:rPr dirty="0" sz="2800" lang="en-US" smtClean="0"/>
              <a:t>                 = ∞.                        </a:t>
            </a:r>
            <a:endParaRPr dirty="0" sz="2800" lang="en-US" smtClean="0"/>
          </a:p>
        </p:txBody>
      </p:sp>
      <p:pic>
        <p:nvPicPr>
          <p:cNvPr id="2097154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2800" y="3276598"/>
            <a:ext cx="609600" cy="609600"/>
          </a:xfrm>
          <a:prstGeom prst="rect"/>
          <a:noFill/>
        </p:spPr>
      </p:pic>
      <p:pic>
        <p:nvPicPr>
          <p:cNvPr id="2097155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6503" y="3276599"/>
            <a:ext cx="609600" cy="609600"/>
          </a:xfrm>
          <a:prstGeom prst="rect"/>
          <a:noFill/>
        </p:spPr>
      </p:pic>
      <p:pic>
        <p:nvPicPr>
          <p:cNvPr id="2097156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7463" y="5573840"/>
            <a:ext cx="730486" cy="730486"/>
          </a:xfrm>
          <a:prstGeom prst="rect"/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extBox 1"/>
          <p:cNvSpPr txBox="1"/>
          <p:nvPr/>
        </p:nvSpPr>
        <p:spPr>
          <a:xfrm>
            <a:off x="685800" y="609600"/>
            <a:ext cx="7772400" cy="63906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smtClean="0"/>
              <a:t>(iii) Oscillatory Series : </a:t>
            </a:r>
            <a:r>
              <a:rPr dirty="0" sz="2800" lang="en-US" smtClean="0"/>
              <a:t>The </a:t>
            </a:r>
            <a:r>
              <a:rPr dirty="0" sz="2800" lang="en-US" err="1" smtClean="0"/>
              <a:t>serie</a:t>
            </a:r>
            <a:r>
              <a:rPr dirty="0" sz="2800" lang="en-US" smtClean="0"/>
              <a:t> is said to oscillate finitely or infinitely if the sequence {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} oscillates finitely or infinitely. In other words, if the series neither converges nor diverges to +∞(or -∞) ,it is said to oscillate finitely (or infinitely) if {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} is bounded (or unbounded).</a:t>
            </a:r>
          </a:p>
          <a:p>
            <a:endParaRPr dirty="0" sz="1400" lang="en-US" smtClean="0"/>
          </a:p>
          <a:p>
            <a:r>
              <a:rPr b="1" dirty="0" sz="2800" lang="en-US" smtClean="0"/>
              <a:t>(iv) Absolutely Convergent Series : </a:t>
            </a:r>
            <a:r>
              <a:rPr dirty="0" sz="2800" lang="en-US" smtClean="0"/>
              <a:t>The series is said to be absolutely convergent if            is convergent.</a:t>
            </a:r>
          </a:p>
          <a:p>
            <a:endParaRPr b="1" dirty="0" sz="1600" lang="en-US" smtClean="0"/>
          </a:p>
          <a:p>
            <a:r>
              <a:rPr b="1" dirty="0" sz="2800" lang="en-US" smtClean="0"/>
              <a:t>(v) </a:t>
            </a:r>
            <a:r>
              <a:rPr b="1" dirty="0" sz="2800" lang="en-US" err="1" smtClean="0"/>
              <a:t>Conditionaly</a:t>
            </a:r>
            <a:r>
              <a:rPr b="1" dirty="0" sz="2800" lang="en-US" smtClean="0"/>
              <a:t> Convergent Series : </a:t>
            </a:r>
            <a:r>
              <a:rPr dirty="0" sz="2800" lang="en-US" smtClean="0"/>
              <a:t>T</a:t>
            </a:r>
            <a:r>
              <a:rPr dirty="0" sz="2800" lang="en-US" smtClean="0"/>
              <a:t>he series is said to be conditionally convergent if ∑a</a:t>
            </a:r>
            <a:r>
              <a:rPr baseline="-25000" dirty="0" sz="2800" lang="en-US" smtClean="0"/>
              <a:t>n </a:t>
            </a:r>
            <a:r>
              <a:rPr dirty="0" sz="2800" lang="en-US" smtClean="0"/>
              <a:t>is convergent but ∑│a</a:t>
            </a:r>
            <a:r>
              <a:rPr baseline="-25000" dirty="0" sz="2800" lang="en-US" smtClean="0"/>
              <a:t>n</a:t>
            </a:r>
            <a:r>
              <a:rPr dirty="0" sz="2800" lang="en-US" smtClean="0"/>
              <a:t>│ is not convergent. </a:t>
            </a:r>
            <a:endParaRPr b="1" dirty="0" sz="2800" lang="en-US" smtClean="0"/>
          </a:p>
          <a:p>
            <a:endParaRPr b="1" dirty="0" sz="2800" lang="en-US"/>
          </a:p>
        </p:txBody>
      </p:sp>
      <p:sp>
        <p:nvSpPr>
          <p:cNvPr id="104860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7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60496" y="3804919"/>
            <a:ext cx="685799" cy="761161"/>
          </a:xfrm>
          <a:prstGeom prst="rect"/>
          <a:noFill/>
        </p:spPr>
      </p:pic>
      <p:sp>
        <p:nvSpPr>
          <p:cNvPr id="1048604" name="Rectangle 3"/>
          <p:cNvSpPr>
            <a:spLocks noChangeArrowheads="1"/>
          </p:cNvSpPr>
          <p:nvPr/>
        </p:nvSpPr>
        <p:spPr bwMode="auto">
          <a:xfrm>
            <a:off x="0" y="141922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1"/>
          <p:cNvSpPr/>
          <p:nvPr/>
        </p:nvSpPr>
        <p:spPr>
          <a:xfrm>
            <a:off x="1219200" y="381000"/>
            <a:ext cx="6781800" cy="1539240"/>
          </a:xfrm>
          <a:prstGeom prst="rect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b="1" dirty="0" sz="3200" lang="en-US" smtClean="0"/>
              <a:t>CAUCHY’S GENERAL PRINCIPLE (CAUCHY’S CRITERION) OF CONVERGENCE</a:t>
            </a:r>
          </a:p>
        </p:txBody>
      </p:sp>
      <p:sp>
        <p:nvSpPr>
          <p:cNvPr id="1048606" name="TextBox 2"/>
          <p:cNvSpPr txBox="1"/>
          <p:nvPr/>
        </p:nvSpPr>
        <p:spPr>
          <a:xfrm>
            <a:off x="685800" y="2590800"/>
            <a:ext cx="7543800" cy="32791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According to the</a:t>
            </a:r>
            <a:r>
              <a:rPr b="1" dirty="0" sz="2800" lang="en-US" smtClean="0"/>
              <a:t> </a:t>
            </a:r>
            <a:r>
              <a:rPr dirty="0" sz="2800" lang="en-US" smtClean="0"/>
              <a:t>Cauchy’s Criterion, the convergence of the series is that for every </a:t>
            </a:r>
            <a:r>
              <a:rPr dirty="0" sz="2800" lang="en-US" smtClean="0">
                <a:latin typeface="Calibri"/>
              </a:rPr>
              <a:t>ԑ</a:t>
            </a:r>
            <a:r>
              <a:rPr dirty="0" sz="2800" lang="en-US" smtClean="0"/>
              <a:t>&gt;0,however small, </a:t>
            </a:r>
            <a:r>
              <a:rPr dirty="0" sz="2800" lang="en-US" smtClean="0">
                <a:sym typeface="Symbol"/>
              </a:rPr>
              <a:t> 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p </a:t>
            </a:r>
            <a:r>
              <a:rPr dirty="0" sz="2800" lang="az-Cyrl-AZ" smtClean="0">
                <a:latin typeface="Arial Narrow"/>
                <a:cs typeface="Arial"/>
                <a:sym typeface="Symbol"/>
              </a:rPr>
              <a:t></a:t>
            </a:r>
            <a:r>
              <a:rPr dirty="0" sz="2800" lang="en-US" smtClean="0">
                <a:latin typeface="Arial Narrow"/>
                <a:cs typeface="Arial"/>
                <a:sym typeface="Symbol"/>
              </a:rPr>
              <a:t> </a:t>
            </a:r>
            <a:r>
              <a:rPr dirty="0" sz="2800" lang="en-US" smtClean="0">
                <a:cs typeface="Arial"/>
                <a:sym typeface="Symbol"/>
              </a:rPr>
              <a:t>N such that </a:t>
            </a:r>
            <a:r>
              <a:rPr dirty="0" sz="2800" lang="en-US" smtClean="0">
                <a:sym typeface="Symbol"/>
              </a:rPr>
              <a:t> n &gt; m </a:t>
            </a:r>
            <a:r>
              <a:rPr dirty="0" sz="2800" lang="en-US" smtClean="0"/>
              <a:t>≥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 p,</a:t>
            </a:r>
          </a:p>
          <a:p>
            <a:r>
              <a:rPr dirty="0" sz="2800" lang="en-US" smtClean="0">
                <a:latin typeface="Century Schoolbook" pitchFamily="18" charset="0"/>
                <a:sym typeface="Symbol"/>
              </a:rPr>
              <a:t>        </a:t>
            </a:r>
            <a:r>
              <a:rPr dirty="0" sz="2800" lang="en-US" smtClean="0">
                <a:latin typeface="Century Schoolbook" pitchFamily="18" charset="0"/>
                <a:sym typeface="Symbol"/>
              </a:rPr>
              <a:t> </a:t>
            </a:r>
            <a:r>
              <a:rPr dirty="0" sz="2800" lang="en-US" smtClean="0">
                <a:latin typeface="Century Schoolbook" pitchFamily="18" charset="0"/>
                <a:sym typeface="Symbol"/>
              </a:rPr>
              <a:t>│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 - 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m</a:t>
            </a:r>
            <a:r>
              <a:rPr dirty="0" sz="2800" lang="en-US" smtClean="0">
                <a:latin typeface="Century Schoolbook" pitchFamily="18" charset="0"/>
                <a:sym typeface="Symbol"/>
              </a:rPr>
              <a:t>│&lt; </a:t>
            </a:r>
            <a:r>
              <a:rPr b="0" dirty="0" sz="2800" lang="el-GR" smtClean="0">
                <a:latin typeface="Calibri"/>
                <a:sym typeface="Symbol"/>
              </a:rPr>
              <a:t>ԑ</a:t>
            </a:r>
            <a:endParaRPr b="0" dirty="0" sz="2800" lang="en-US" smtClean="0">
              <a:latin typeface="Calibri"/>
              <a:sym typeface="Symbol"/>
            </a:endParaRPr>
          </a:p>
          <a:p>
            <a:r>
              <a:rPr dirty="0" sz="2800" lang="en-US" smtClean="0">
                <a:latin typeface="Calibri"/>
                <a:sym typeface="Symbol"/>
              </a:rPr>
              <a:t>or      │a</a:t>
            </a:r>
            <a:r>
              <a:rPr baseline="-25000" dirty="0" sz="2800" lang="en-US" smtClean="0">
                <a:latin typeface="Calibri"/>
                <a:sym typeface="Symbol"/>
              </a:rPr>
              <a:t>m+1</a:t>
            </a:r>
            <a:r>
              <a:rPr dirty="0" sz="2800" lang="en-US" smtClean="0">
                <a:latin typeface="Calibri"/>
                <a:sym typeface="Symbol"/>
              </a:rPr>
              <a:t> + a</a:t>
            </a:r>
            <a:r>
              <a:rPr baseline="-25000" dirty="0" sz="2800" lang="en-US" smtClean="0">
                <a:latin typeface="Calibri"/>
                <a:sym typeface="Symbol"/>
              </a:rPr>
              <a:t>m+2</a:t>
            </a:r>
            <a:r>
              <a:rPr dirty="0" sz="2800" lang="en-US" smtClean="0">
                <a:latin typeface="Calibri"/>
                <a:sym typeface="Symbol"/>
              </a:rPr>
              <a:t> +….+ a</a:t>
            </a:r>
            <a:r>
              <a:rPr baseline="-25000" dirty="0" sz="2800" lang="en-US" smtClean="0">
                <a:latin typeface="Calibri"/>
                <a:sym typeface="Symbol"/>
              </a:rPr>
              <a:t>n</a:t>
            </a:r>
            <a:r>
              <a:rPr dirty="0" sz="2800" lang="en-US" smtClean="0">
                <a:latin typeface="Calibri"/>
                <a:sym typeface="Symbol"/>
              </a:rPr>
              <a:t>│&lt; ԑ   n &gt; m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 </a:t>
            </a:r>
            <a:r>
              <a:rPr dirty="0" sz="2800" lang="en-US" smtClean="0"/>
              <a:t>≥</a:t>
            </a:r>
            <a:r>
              <a:rPr dirty="0" sz="2800" i="1" lang="en-US" smtClean="0">
                <a:latin typeface="Century Schoolbook" pitchFamily="18" charset="0"/>
                <a:sym typeface="Symbol"/>
              </a:rPr>
              <a:t> p</a:t>
            </a:r>
            <a:endParaRPr b="0" dirty="0" sz="2800" lang="en-US" smtClean="0">
              <a:latin typeface="Calibri"/>
              <a:sym typeface="Symbol"/>
            </a:endParaRPr>
          </a:p>
          <a:p>
            <a:endParaRPr b="1" dirty="0" sz="2800" lang="en-US" smtClean="0"/>
          </a:p>
          <a:p>
            <a:endParaRPr dirty="0" sz="2800" lang="en-US"/>
          </a:p>
        </p:txBody>
      </p:sp>
      <p:sp>
        <p:nvSpPr>
          <p:cNvPr id="104860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08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781800" cy="838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p>
            <a:r>
              <a:rPr b="1" dirty="0" sz="3200" lang="en-US" smtClean="0"/>
              <a:t>PROBLEMS BASED ON INFINITE SERIES</a:t>
            </a:r>
            <a:endParaRPr b="1" dirty="0" sz="3200" lang="en-US"/>
          </a:p>
        </p:txBody>
      </p:sp>
      <p:sp>
        <p:nvSpPr>
          <p:cNvPr id="1048610" name="TextBox 2"/>
          <p:cNvSpPr txBox="1"/>
          <p:nvPr/>
        </p:nvSpPr>
        <p:spPr>
          <a:xfrm>
            <a:off x="533400" y="2133600"/>
            <a:ext cx="7772400" cy="41808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Show that the geometric series</a:t>
            </a:r>
          </a:p>
          <a:p>
            <a:endParaRPr dirty="0" sz="2800" lang="en-US" smtClean="0"/>
          </a:p>
          <a:p>
            <a:endParaRPr dirty="0" sz="1400" lang="en-US" smtClean="0"/>
          </a:p>
          <a:p>
            <a:pPr indent="-571500" marL="571500">
              <a:buAutoNum type="romanLcParenBoth"/>
            </a:pPr>
            <a:r>
              <a:rPr dirty="0" sz="2800" lang="en-US" smtClean="0"/>
              <a:t>Converges to</a:t>
            </a:r>
          </a:p>
          <a:p>
            <a:pPr indent="-571500" marL="571500"/>
            <a:endParaRPr dirty="0" sz="800" lang="en-US" smtClean="0"/>
          </a:p>
          <a:p>
            <a:pPr indent="-571500" marL="571500">
              <a:buAutoNum type="romanLcParenBoth"/>
            </a:pPr>
            <a:r>
              <a:rPr dirty="0" sz="2800" lang="en-US" smtClean="0"/>
              <a:t> Diverges to ∞ if r≥1</a:t>
            </a:r>
          </a:p>
          <a:p>
            <a:pPr indent="-571500" marL="571500"/>
            <a:endParaRPr dirty="0" sz="1200" lang="en-US" smtClean="0"/>
          </a:p>
          <a:p>
            <a:pPr indent="-571500" marL="571500"/>
            <a:r>
              <a:rPr b="1" dirty="0" sz="2800" lang="en-US" u="sng" smtClean="0"/>
              <a:t>SOLUTION:  </a:t>
            </a:r>
          </a:p>
          <a:p>
            <a:pPr indent="-571500" marL="571500"/>
            <a:r>
              <a:rPr b="1" dirty="0" sz="2800" lang="en-US" smtClean="0"/>
              <a:t>(</a:t>
            </a:r>
            <a:r>
              <a:rPr b="1" dirty="0" sz="2800" lang="en-US" err="1" smtClean="0"/>
              <a:t>i</a:t>
            </a:r>
            <a:r>
              <a:rPr b="1" dirty="0" sz="2800" lang="en-US" smtClean="0"/>
              <a:t>) </a:t>
            </a:r>
            <a:r>
              <a:rPr dirty="0" sz="2800" lang="en-US" smtClean="0"/>
              <a:t>Let │r│&lt;1 </a:t>
            </a:r>
          </a:p>
          <a:p>
            <a:pPr indent="-571500" marL="571500"/>
            <a:endParaRPr dirty="0" sz="1000" lang="en-US" smtClean="0"/>
          </a:p>
          <a:p>
            <a:pPr indent="-571500" marL="571500">
              <a:buFont typeface="Symbol" pitchFamily="18" charset="2"/>
              <a:buChar char="\"/>
            </a:pPr>
            <a:r>
              <a:rPr dirty="0" sz="2800" lang="en-US" err="1" smtClean="0">
                <a:sym typeface="Symbol"/>
              </a:rPr>
              <a:t> </a:t>
            </a:r>
            <a:r>
              <a:rPr dirty="0" sz="2800" lang="en-US" err="1" smtClean="0">
                <a:sym typeface="Symbol"/>
              </a:rPr>
              <a:t> 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=  </a:t>
            </a:r>
            <a:endParaRPr dirty="0" sz="2800" lang="en-US" smtClean="0"/>
          </a:p>
          <a:p>
            <a:pPr indent="-571500" marL="571500">
              <a:buAutoNum type="romanLcParenBoth"/>
            </a:pPr>
            <a:endParaRPr dirty="0" sz="2800" lang="en-US" smtClean="0"/>
          </a:p>
        </p:txBody>
      </p:sp>
      <p:sp>
        <p:nvSpPr>
          <p:cNvPr id="10486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8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2514601"/>
            <a:ext cx="4314825" cy="838200"/>
          </a:xfrm>
          <a:prstGeom prst="rect"/>
          <a:noFill/>
        </p:spPr>
      </p:pic>
      <p:sp>
        <p:nvSpPr>
          <p:cNvPr id="104861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9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6138" y="3071727"/>
            <a:ext cx="1990725" cy="628184"/>
          </a:xfrm>
          <a:prstGeom prst="rect"/>
          <a:noFill/>
        </p:spPr>
      </p:pic>
      <p:sp>
        <p:nvSpPr>
          <p:cNvPr id="1048613" name="Rectangle 6"/>
          <p:cNvSpPr>
            <a:spLocks noChangeArrowheads="1"/>
          </p:cNvSpPr>
          <p:nvPr/>
        </p:nvSpPr>
        <p:spPr bwMode="auto">
          <a:xfrm>
            <a:off x="0" y="113347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0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5238113"/>
            <a:ext cx="3962400" cy="634332"/>
          </a:xfrm>
          <a:prstGeom prst="rect"/>
          <a:noFill/>
        </p:spPr>
      </p:pic>
      <p:sp>
        <p:nvSpPr>
          <p:cNvPr id="1048615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dirty="0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17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8" name="TextBox 15"/>
          <p:cNvSpPr txBox="1"/>
          <p:nvPr/>
        </p:nvSpPr>
        <p:spPr>
          <a:xfrm>
            <a:off x="685800" y="1524000"/>
            <a:ext cx="2151380" cy="510540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sz="2800" lang="en-US" u="sng" smtClean="0"/>
              <a:t>EXAMPLE 1:</a:t>
            </a:r>
            <a:endParaRPr b="1" dirty="0" sz="2800" lang="en-US" u="sn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extBox 1"/>
          <p:cNvSpPr txBox="1"/>
          <p:nvPr/>
        </p:nvSpPr>
        <p:spPr>
          <a:xfrm>
            <a:off x="604837" y="240030"/>
            <a:ext cx="7772400" cy="63779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>
                <a:sym typeface="Symbol"/>
              </a:rPr>
              <a:t></a:t>
            </a:r>
            <a:endParaRPr dirty="0" sz="2800" lang="en-US" smtClean="0"/>
          </a:p>
          <a:p>
            <a:endParaRPr dirty="0" sz="900" lang="en-US" smtClean="0"/>
          </a:p>
          <a:p>
            <a:r>
              <a:rPr dirty="0" sz="2800" lang="en-US" smtClean="0">
                <a:sym typeface="Symbol"/>
              </a:rPr>
              <a:t> hence the series converges to the sum          . </a:t>
            </a:r>
          </a:p>
          <a:p>
            <a:endParaRPr dirty="0" sz="1200" lang="en-US" smtClean="0"/>
          </a:p>
          <a:p>
            <a:r>
              <a:rPr b="1" dirty="0" sz="2800" lang="en-US" smtClean="0"/>
              <a:t>(ii) </a:t>
            </a:r>
            <a:r>
              <a:rPr dirty="0" sz="2800" lang="en-US" smtClean="0"/>
              <a:t>Let r=1</a:t>
            </a: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     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= 1+1+1+…to n terms =n</a:t>
            </a: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     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latin typeface="Arial"/>
                <a:cs typeface="Arial"/>
                <a:sym typeface="Symbol"/>
              </a:rPr>
              <a:t>→∞ as n→</a:t>
            </a:r>
            <a:r>
              <a:rPr dirty="0" sz="2800" lang="en-US" smtClean="0">
                <a:sym typeface="Symbol"/>
              </a:rPr>
              <a:t> ∞</a:t>
            </a: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  {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} diverges to ∞and hence given series diverges to ∞.</a:t>
            </a:r>
          </a:p>
          <a:p>
            <a:r>
              <a:rPr dirty="0" sz="2800" lang="en-US" smtClean="0">
                <a:sym typeface="Symbol"/>
              </a:rPr>
              <a:t>Let r&gt;1</a:t>
            </a:r>
          </a:p>
          <a:p>
            <a:r>
              <a:rPr dirty="0" sz="2800" lang="en-US" smtClean="0">
                <a:sym typeface="Symbol"/>
              </a:rPr>
              <a:t></a:t>
            </a:r>
          </a:p>
          <a:p>
            <a:endParaRPr dirty="0" sz="1600" lang="en-US" smtClean="0">
              <a:sym typeface="Symbol"/>
            </a:endParaRPr>
          </a:p>
          <a:p>
            <a:pPr>
              <a:buFont typeface="Symbol" pitchFamily="18" charset="2"/>
              <a:buChar char="\"/>
            </a:pP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latin typeface="Arial"/>
                <a:cs typeface="Arial"/>
                <a:sym typeface="Symbol"/>
              </a:rPr>
              <a:t>→∞ as n→</a:t>
            </a:r>
            <a:r>
              <a:rPr dirty="0" sz="2800" lang="en-US" smtClean="0">
                <a:sym typeface="Symbol"/>
              </a:rPr>
              <a:t> </a:t>
            </a:r>
            <a:r>
              <a:rPr dirty="0" sz="2800" lang="en-US" smtClean="0">
                <a:sym typeface="Symbol"/>
              </a:rPr>
              <a:t>∞</a:t>
            </a:r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 </a:t>
            </a:r>
            <a:r>
              <a:rPr dirty="0" sz="2800" lang="en-US" smtClean="0">
                <a:sym typeface="Symbol"/>
              </a:rPr>
              <a:t> {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} diverges to ∞ and hence given series diverges to ∞.</a:t>
            </a:r>
            <a:endParaRPr dirty="0" sz="2800" lang="en-US"/>
          </a:p>
        </p:txBody>
      </p:sp>
      <p:sp>
        <p:nvSpPr>
          <p:cNvPr id="104862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1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398" y="4313389"/>
            <a:ext cx="2266327" cy="703093"/>
          </a:xfrm>
          <a:prstGeom prst="rect"/>
          <a:noFill/>
        </p:spPr>
      </p:pic>
      <p:sp>
        <p:nvSpPr>
          <p:cNvPr id="104862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2" name="Picture 1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6770" y="266700"/>
            <a:ext cx="6391275" cy="619125"/>
          </a:xfrm>
          <a:prstGeom prst="rect"/>
          <a:noFill/>
        </p:spPr>
      </p:pic>
      <p:sp>
        <p:nvSpPr>
          <p:cNvPr id="104862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3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82033" y="838200"/>
            <a:ext cx="636013" cy="699615"/>
          </a:xfrm>
          <a:prstGeom prst="rect"/>
          <a:noFill/>
        </p:spPr>
      </p:pic>
      <p:sp>
        <p:nvSpPr>
          <p:cNvPr id="1048623" name="Rectangle 6"/>
          <p:cNvSpPr>
            <a:spLocks noChangeArrowheads="1"/>
          </p:cNvSpPr>
          <p:nvPr/>
        </p:nvSpPr>
        <p:spPr bwMode="auto">
          <a:xfrm>
            <a:off x="-80963" y="2694857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1"/>
          <p:cNvSpPr txBox="1"/>
          <p:nvPr/>
        </p:nvSpPr>
        <p:spPr>
          <a:xfrm>
            <a:off x="533400" y="457200"/>
            <a:ext cx="7848600" cy="5609228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EXAMPLE 2:</a:t>
            </a:r>
            <a:r>
              <a:rPr dirty="0" sz="2800" lang="en-US" smtClean="0"/>
              <a:t> </a:t>
            </a:r>
          </a:p>
          <a:p>
            <a:endParaRPr dirty="0" sz="1200" lang="en-US" smtClean="0"/>
          </a:p>
          <a:p>
            <a:r>
              <a:rPr dirty="0" sz="2800" lang="en-US" smtClean="0"/>
              <a:t>Use Cauchy’s Criterion to show that the harmonic series         diverges.</a:t>
            </a:r>
          </a:p>
          <a:p>
            <a:endParaRPr dirty="0" sz="1400" lang="en-US" smtClean="0"/>
          </a:p>
          <a:p>
            <a:r>
              <a:rPr b="1" dirty="0" sz="2800" lang="en-US" u="sng" smtClean="0"/>
              <a:t>SOLUTION:</a:t>
            </a:r>
            <a:r>
              <a:rPr dirty="0" sz="2800" lang="en-US" smtClean="0"/>
              <a:t> </a:t>
            </a:r>
          </a:p>
          <a:p>
            <a:endParaRPr dirty="0" sz="1050" lang="en-US" smtClean="0"/>
          </a:p>
          <a:p>
            <a:r>
              <a:rPr dirty="0" sz="2800" lang="en-US" smtClean="0"/>
              <a:t> </a:t>
            </a:r>
            <a:r>
              <a:rPr dirty="0" sz="2800" lang="en-US" smtClean="0"/>
              <a:t>  Let  </a:t>
            </a:r>
          </a:p>
          <a:p>
            <a:r>
              <a:rPr dirty="0" sz="2800" lang="en-US" smtClean="0"/>
              <a:t> </a:t>
            </a:r>
          </a:p>
          <a:p>
            <a:endParaRPr dirty="0" sz="2800" lang="en-US" smtClean="0"/>
          </a:p>
          <a:p>
            <a:r>
              <a:rPr dirty="0" sz="2800" lang="en-US" smtClean="0"/>
              <a:t>                      &gt;</a:t>
            </a:r>
          </a:p>
          <a:p>
            <a:endParaRPr dirty="0" sz="1400" lang="en-US" smtClean="0"/>
          </a:p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{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} is not a Cauchy sequence and is not convergent.</a:t>
            </a:r>
            <a:r>
              <a:rPr dirty="0" sz="2800" lang="en-US" smtClean="0"/>
              <a:t>  </a:t>
            </a:r>
            <a:endParaRPr dirty="0" sz="2800" lang="en-US" smtClean="0"/>
          </a:p>
          <a:p>
            <a:r>
              <a:rPr dirty="0" sz="2800" lang="en-US" smtClean="0"/>
              <a:t>Also  s</a:t>
            </a:r>
            <a:r>
              <a:rPr baseline="-25000" dirty="0" sz="2800" lang="en-US" smtClean="0"/>
              <a:t>n+1</a:t>
            </a:r>
            <a:r>
              <a:rPr dirty="0" sz="2800" lang="en-US" smtClean="0"/>
              <a:t>– </a:t>
            </a:r>
            <a:r>
              <a:rPr dirty="0" sz="2800" lang="en-US" err="1" smtClean="0"/>
              <a:t>s</a:t>
            </a:r>
            <a:r>
              <a:rPr baseline="-25000" dirty="0" sz="2800" lang="en-US" err="1" smtClean="0"/>
              <a:t>n</a:t>
            </a:r>
            <a:r>
              <a:rPr dirty="0" sz="2800" lang="en-US" smtClean="0"/>
              <a:t> =                                </a:t>
            </a:r>
            <a:endParaRPr dirty="0" sz="2800" lang="en-US"/>
          </a:p>
        </p:txBody>
      </p:sp>
      <p:sp>
        <p:nvSpPr>
          <p:cNvPr id="104862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4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5664" y="1428748"/>
            <a:ext cx="476250" cy="552450"/>
          </a:xfrm>
          <a:prstGeom prst="rect"/>
          <a:noFill/>
        </p:spPr>
      </p:pic>
      <p:sp>
        <p:nvSpPr>
          <p:cNvPr id="1048626" name="Rectangle 3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8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5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2667000"/>
            <a:ext cx="2606566" cy="609600"/>
          </a:xfrm>
          <a:prstGeom prst="rect"/>
          <a:noFill/>
        </p:spPr>
      </p:pic>
      <p:sp>
        <p:nvSpPr>
          <p:cNvPr id="1048630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6" name="Picture 1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276600"/>
            <a:ext cx="5743579" cy="685801"/>
          </a:xfrm>
          <a:prstGeom prst="rect"/>
          <a:noFill/>
        </p:spPr>
      </p:pic>
      <p:sp>
        <p:nvSpPr>
          <p:cNvPr id="104863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4" name="Rectangle 15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6" name="Rectangle 18"/>
          <p:cNvSpPr>
            <a:spLocks noChangeArrowheads="1"/>
          </p:cNvSpPr>
          <p:nvPr/>
        </p:nvSpPr>
        <p:spPr bwMode="auto">
          <a:xfrm>
            <a:off x="0" y="113347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7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7" name="Picture 19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03482" y="3932747"/>
            <a:ext cx="4219575" cy="676275"/>
          </a:xfrm>
          <a:prstGeom prst="rect"/>
          <a:noFill/>
        </p:spPr>
      </p:pic>
      <p:sp>
        <p:nvSpPr>
          <p:cNvPr id="1048638" name="Rectangle 21"/>
          <p:cNvSpPr>
            <a:spLocks noChangeArrowheads="1"/>
          </p:cNvSpPr>
          <p:nvPr/>
        </p:nvSpPr>
        <p:spPr bwMode="auto">
          <a:xfrm>
            <a:off x="0" y="113347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68" name="Picture 2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4963" y="5427097"/>
            <a:ext cx="1611824" cy="639331"/>
          </a:xfrm>
          <a:prstGeom prst="rect"/>
          <a:noFill/>
        </p:spPr>
      </p:pic>
      <p:sp>
        <p:nvSpPr>
          <p:cNvPr id="1048640" name="Rectangle 24"/>
          <p:cNvSpPr>
            <a:spLocks noChangeArrowheads="1"/>
          </p:cNvSpPr>
          <p:nvPr/>
        </p:nvSpPr>
        <p:spPr bwMode="auto">
          <a:xfrm>
            <a:off x="533399" y="2657474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extBox 1"/>
          <p:cNvSpPr txBox="1"/>
          <p:nvPr/>
        </p:nvSpPr>
        <p:spPr>
          <a:xfrm>
            <a:off x="838200" y="990600"/>
            <a:ext cx="7467600" cy="2174240"/>
          </a:xfrm>
          <a:prstGeom prst="rect"/>
          <a:noFill/>
        </p:spPr>
        <p:txBody>
          <a:bodyPr rtlCol="0" wrap="square">
            <a:spAutoFit/>
          </a:bodyPr>
          <a:p>
            <a:pPr>
              <a:buFont typeface="Symbol" pitchFamily="18" charset="2"/>
              <a:buChar char="\"/>
            </a:pPr>
            <a:r>
              <a:rPr dirty="0" sz="2800" lang="en-US" smtClean="0">
                <a:sym typeface="Symbol"/>
              </a:rPr>
              <a:t>  {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} is monotonic increasing sequence</a:t>
            </a:r>
          </a:p>
          <a:p>
            <a:pPr>
              <a:buFont typeface="Symbol" pitchFamily="18" charset="2"/>
              <a:buChar char="Þ"/>
            </a:pPr>
            <a:r>
              <a:rPr dirty="0" sz="2800" lang="en-US" smtClean="0">
                <a:sym typeface="Symbol"/>
              </a:rPr>
              <a:t>  {</a:t>
            </a:r>
            <a:r>
              <a:rPr dirty="0" sz="2800" lang="en-US" err="1" smtClean="0">
                <a:sym typeface="Symbol"/>
              </a:rPr>
              <a:t>s</a:t>
            </a:r>
            <a:r>
              <a:rPr baseline="-25000" dirty="0" sz="2800" lang="en-US" err="1" smtClean="0">
                <a:sym typeface="Symbol"/>
              </a:rPr>
              <a:t>n</a:t>
            </a:r>
            <a:r>
              <a:rPr dirty="0" sz="2800" lang="en-US" smtClean="0">
                <a:sym typeface="Symbol"/>
              </a:rPr>
              <a:t>} is divergent.</a:t>
            </a:r>
          </a:p>
          <a:p>
            <a:endParaRPr dirty="0" sz="1200" lang="en-US" smtClean="0">
              <a:sym typeface="Symbol"/>
            </a:endParaRPr>
          </a:p>
          <a:p>
            <a:r>
              <a:rPr dirty="0" sz="2800" lang="en-US" smtClean="0">
                <a:sym typeface="Symbol"/>
              </a:rPr>
              <a:t>          </a:t>
            </a:r>
            <a:r>
              <a:rPr dirty="0" sz="2800" lang="en-US" smtClean="0">
                <a:sym typeface="Symbol"/>
              </a:rPr>
              <a:t>i</a:t>
            </a:r>
            <a:r>
              <a:rPr dirty="0" sz="2800" lang="en-US" smtClean="0">
                <a:sym typeface="Symbol"/>
              </a:rPr>
              <a:t>s divergent.</a:t>
            </a:r>
          </a:p>
          <a:p>
            <a:r>
              <a:rPr dirty="0" sz="2800" lang="en-US" smtClean="0">
                <a:sym typeface="Symbol"/>
              </a:rPr>
              <a:t>   </a:t>
            </a:r>
            <a:endParaRPr dirty="0" sz="2800" lang="en-US"/>
          </a:p>
        </p:txBody>
      </p:sp>
      <p:pic>
        <p:nvPicPr>
          <p:cNvPr id="2097169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599" y="2077720"/>
            <a:ext cx="556445" cy="645476"/>
          </a:xfrm>
          <a:prstGeom prst="rect"/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2"/>
          <p:cNvSpPr/>
          <p:nvPr/>
        </p:nvSpPr>
        <p:spPr>
          <a:xfrm>
            <a:off x="2514600" y="2209800"/>
            <a:ext cx="3886200" cy="1691639"/>
          </a:xfrm>
          <a:prstGeom prst="rect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p>
            <a:pPr algn="ctr"/>
            <a:r>
              <a:rPr b="1" cap="none" dirty="0" sz="5400" lang="en-US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</a:rPr>
              <a:t>THANK YOU</a:t>
            </a:r>
            <a:endParaRPr b="1" cap="none" dirty="0" sz="5400" lang="en-US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algn="tl" blurRad="508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OJASVI</dc:creator>
  <cp:lastModifiedBy>OJASVI</cp:lastModifiedBy>
  <dcterms:created xsi:type="dcterms:W3CDTF">2022-06-24T19:13:46Z</dcterms:created>
  <dcterms:modified xsi:type="dcterms:W3CDTF">2022-06-25T09:40:36Z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8bce87cfc29644b5bab5e4af0def6887</vt:lpwstr>
  </property>
</Properties>
</file>